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56" r:id="rId5"/>
    <p:sldId id="1204" r:id="rId6"/>
    <p:sldId id="258" r:id="rId7"/>
    <p:sldId id="259" r:id="rId8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1281" autoAdjust="0"/>
  </p:normalViewPr>
  <p:slideViewPr>
    <p:cSldViewPr snapToGrid="0">
      <p:cViewPr varScale="1">
        <p:scale>
          <a:sx n="70" d="100"/>
          <a:sy n="70" d="100"/>
        </p:scale>
        <p:origin x="116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88414F-BFDD-4CE4-984C-18A7BBA716B4}" type="datetimeFigureOut">
              <a:rPr lang="fi-FI" smtClean="0"/>
              <a:t>27.1.2022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BDF49-8DAF-4E81-8F89-D4EAD3531C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3285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sv-fi" b="0" i="0" u="none" baseline="0"/>
              <a:t>I de tre följande diabilderna finns en sammanfattning av alla de delmål för Skydd som gäller avdelningarna. Dessutom nämns de mål som främst gäller distrikt eller avdelningar.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E88BDF49-8DAF-4E81-8F89-D4EAD3531C66}" type="slidenum">
              <a:rPr/>
              <a:t>1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53673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F5281-7D18-8B41-A86D-22A3E20BD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D0440-A357-3749-8615-DDF9D09C5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308503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920BB-34B8-7B4D-B2FF-ABFE4AD6C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6951" y="1052736"/>
            <a:ext cx="10515600" cy="685753"/>
          </a:xfrm>
        </p:spPr>
        <p:txBody>
          <a:bodyPr anchor="b" anchorCtr="0"/>
          <a:lstStyle/>
          <a:p>
            <a:r>
              <a:rPr lang="fi-FI"/>
              <a:t>Muokkaa ots. perustyyl. napsautt.</a:t>
            </a:r>
            <a:endParaRPr lang="en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166F8-8381-B645-B852-10EE468FFF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2663" y="1916159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0135DE-CC8D-954F-AFF6-AD5894B59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6663" y="1916159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810117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E13B9-43B4-C94A-A8E9-EA626310E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663" y="356071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B524D-1190-3845-B36F-1DA85D13D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4636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661FF6-97D1-4644-BAA8-C626ABAB0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4636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70154A-8E73-B84E-9B6C-615601F72A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7048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99E5D0-3FAD-614F-A35A-F45099E87F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7048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87095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EC50C-05EB-534C-9963-8F2BE7ED4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663" y="1211263"/>
            <a:ext cx="10515600" cy="68575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21455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012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4C7717-E9A7-4648-BFB1-3927A76D6530}"/>
              </a:ext>
            </a:extLst>
          </p:cNvPr>
          <p:cNvSpPr/>
          <p:nvPr/>
        </p:nvSpPr>
        <p:spPr>
          <a:xfrm>
            <a:off x="13050" y="0"/>
            <a:ext cx="12192000" cy="6858000"/>
          </a:xfrm>
          <a:prstGeom prst="rect">
            <a:avLst/>
          </a:prstGeom>
          <a:solidFill>
            <a:srgbClr val="D71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D137EC-8A68-0248-9B58-363493D2E39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43543" y="0"/>
            <a:ext cx="2904915" cy="1124744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16F191E-FAB9-2849-88DF-3AC7EDCA4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4784"/>
            <a:ext cx="10515600" cy="1728192"/>
          </a:xfrm>
        </p:spPr>
        <p:txBody>
          <a:bodyPr anchor="b">
            <a:normAutofit/>
          </a:bodyPr>
          <a:lstStyle>
            <a:lvl1pPr algn="ctr">
              <a:defRPr sz="300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4166503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ED9D2AC-D47A-1049-A1EB-D361C64CF4C6}"/>
              </a:ext>
            </a:extLst>
          </p:cNvPr>
          <p:cNvSpPr/>
          <p:nvPr/>
        </p:nvSpPr>
        <p:spPr>
          <a:xfrm>
            <a:off x="19540" y="0"/>
            <a:ext cx="12192000" cy="6858000"/>
          </a:xfrm>
          <a:prstGeom prst="rect">
            <a:avLst/>
          </a:prstGeom>
          <a:solidFill>
            <a:srgbClr val="D71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5DC3298-41FD-024C-ADB0-9DD478135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869" y="415862"/>
            <a:ext cx="9720264" cy="1728192"/>
          </a:xfrm>
        </p:spPr>
        <p:txBody>
          <a:bodyPr anchor="b">
            <a:normAutofit/>
          </a:bodyPr>
          <a:lstStyle>
            <a:lvl1pPr algn="ctr">
              <a:defRPr sz="2500" b="0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558C3E-611B-E542-A9E8-7768A2365AB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3492" y="3612833"/>
            <a:ext cx="9145016" cy="3056527"/>
          </a:xfrm>
        </p:spPr>
        <p:txBody>
          <a:bodyPr/>
          <a:lstStyle>
            <a:lvl1pPr>
              <a:buClr>
                <a:schemeClr val="bg1"/>
              </a:buClr>
              <a:buFont typeface="Courier New" panose="02070309020205020404" pitchFamily="49" charset="0"/>
              <a:buChar char="o"/>
              <a:defRPr sz="2200" b="1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buFont typeface="Courier New" panose="02070309020205020404" pitchFamily="49" charset="0"/>
              <a:buChar char="o"/>
              <a:defRPr sz="2000" b="1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Font typeface="Courier New" panose="02070309020205020404" pitchFamily="49" charset="0"/>
              <a:buChar char="o"/>
              <a:defRPr sz="2000" b="1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buFont typeface="Courier New" panose="02070309020205020404" pitchFamily="49" charset="0"/>
              <a:buChar char="o"/>
              <a:defRPr sz="2000" b="1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buFont typeface="Courier New" panose="02070309020205020404" pitchFamily="49" charset="0"/>
              <a:buChar char="o"/>
              <a:defRPr sz="2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2027CEE8-5F29-5B46-8C82-1F36C225778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35869" y="2433969"/>
            <a:ext cx="9720263" cy="544512"/>
          </a:xfrm>
        </p:spPr>
        <p:txBody>
          <a:bodyPr/>
          <a:lstStyle>
            <a:lvl1pPr algn="ctr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302995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671E0E-A70B-B249-849D-13B069C8F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6951" y="1211263"/>
            <a:ext cx="10515600" cy="68575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fi-FI" noProof="0"/>
              <a:t>Muokkaa ots. perustyyl. napsautt.</a:t>
            </a:r>
            <a:endParaRPr lang="sv-SE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5FF42-6E91-FA40-AE5D-05D6DABA5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4538" y="2042908"/>
            <a:ext cx="10515600" cy="4072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sv-SE" noProof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42C8C3-8B2F-4941-B88D-3DC6F246853E}"/>
              </a:ext>
            </a:extLst>
          </p:cNvPr>
          <p:cNvSpPr/>
          <p:nvPr/>
        </p:nvSpPr>
        <p:spPr>
          <a:xfrm>
            <a:off x="0" y="6381328"/>
            <a:ext cx="12192000" cy="476672"/>
          </a:xfrm>
          <a:prstGeom prst="rect">
            <a:avLst/>
          </a:prstGeom>
          <a:solidFill>
            <a:srgbClr val="D71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F71440-6C71-234B-85DA-35B580CAA917}"/>
              </a:ext>
            </a:extLst>
          </p:cNvPr>
          <p:cNvSpPr txBox="1"/>
          <p:nvPr/>
        </p:nvSpPr>
        <p:spPr>
          <a:xfrm>
            <a:off x="1199456" y="6477318"/>
            <a:ext cx="3600400" cy="284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50" baseline="0" dirty="0">
                <a:solidFill>
                  <a:schemeClr val="bg1"/>
                </a:solidFill>
                <a:latin typeface="Verdana" panose="020B0604030504040204" pitchFamily="34" charset="0"/>
                <a:cs typeface="SignaOT-LightIta" panose="020B0504030101020102" pitchFamily="34" charset="77"/>
              </a:rPr>
              <a:t>Suoja 2022｜päivämäärä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CF8B078-DDCA-8C40-BC57-59F8224381D1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0433491" y="6218435"/>
            <a:ext cx="1350597" cy="522933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C3214688-537B-4528-B6FE-1B8FFD09387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89" y="0"/>
            <a:ext cx="1350598" cy="1132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90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marL="892175" indent="-892175" algn="l" defTabSz="914400" rtl="0" eaLnBrk="1" fontAlgn="b" latinLnBrk="0" hangingPunct="1">
        <a:lnSpc>
          <a:spcPct val="90000"/>
        </a:lnSpc>
        <a:spcBef>
          <a:spcPct val="0"/>
        </a:spcBef>
        <a:buNone/>
        <a:tabLst/>
        <a:defRPr sz="4000" b="1" i="0" kern="1200" baseline="0">
          <a:solidFill>
            <a:srgbClr val="D71436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63538" indent="-363538" algn="l" defTabSz="914400" rtl="0" eaLnBrk="1" latinLnBrk="0" hangingPunct="1">
        <a:lnSpc>
          <a:spcPct val="90000"/>
        </a:lnSpc>
        <a:spcBef>
          <a:spcPts val="1000"/>
        </a:spcBef>
        <a:buClr>
          <a:srgbClr val="D71436"/>
        </a:buClr>
        <a:buSzPct val="100000"/>
        <a:buFont typeface="Courier New" panose="02070309020205020404" pitchFamily="49" charset="0"/>
        <a:buChar char="o"/>
        <a:tabLst/>
        <a:defRPr sz="28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15963" indent="-352425" algn="l" defTabSz="914400" rtl="0" eaLnBrk="1" latinLnBrk="0" hangingPunct="1">
        <a:lnSpc>
          <a:spcPct val="90000"/>
        </a:lnSpc>
        <a:spcBef>
          <a:spcPts val="500"/>
        </a:spcBef>
        <a:buClr>
          <a:srgbClr val="D71436"/>
        </a:buClr>
        <a:buSzPct val="100000"/>
        <a:buFont typeface="Courier New" panose="02070309020205020404" pitchFamily="49" charset="0"/>
        <a:buChar char="o"/>
        <a:tabLst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069975" indent="-354013" algn="l" defTabSz="914400" rtl="0" eaLnBrk="1" latinLnBrk="0" hangingPunct="1">
        <a:lnSpc>
          <a:spcPct val="90000"/>
        </a:lnSpc>
        <a:spcBef>
          <a:spcPts val="500"/>
        </a:spcBef>
        <a:buClr>
          <a:srgbClr val="D71436"/>
        </a:buClr>
        <a:buSzPct val="100000"/>
        <a:buFont typeface="Courier New" panose="02070309020205020404" pitchFamily="49" charset="0"/>
        <a:buChar char="o"/>
        <a:tabLst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422400" indent="-352425" algn="l" defTabSz="914400" rtl="0" eaLnBrk="1" latinLnBrk="0" hangingPunct="1">
        <a:lnSpc>
          <a:spcPct val="90000"/>
        </a:lnSpc>
        <a:spcBef>
          <a:spcPts val="500"/>
        </a:spcBef>
        <a:buClr>
          <a:srgbClr val="D71436"/>
        </a:buClr>
        <a:buSzPct val="100000"/>
        <a:buFont typeface="Courier New" panose="02070309020205020404" pitchFamily="49" charset="0"/>
        <a:buChar char="o"/>
        <a:tabLst/>
        <a:defRPr sz="18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1822450" indent="-400050" algn="l" defTabSz="914400" rtl="0" eaLnBrk="1" latinLnBrk="0" hangingPunct="1">
        <a:lnSpc>
          <a:spcPct val="90000"/>
        </a:lnSpc>
        <a:spcBef>
          <a:spcPts val="500"/>
        </a:spcBef>
        <a:buClr>
          <a:srgbClr val="D71436"/>
        </a:buClr>
        <a:buSzPct val="100000"/>
        <a:buFont typeface="Courier New" panose="02070309020205020404" pitchFamily="49" charset="0"/>
        <a:buChar char="o"/>
        <a:tabLst/>
        <a:defRPr sz="18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19">
          <p15:clr>
            <a:srgbClr val="F26B43"/>
          </p15:clr>
        </p15:guide>
        <p15:guide id="2" orient="horz" pos="754">
          <p15:clr>
            <a:srgbClr val="F26B43"/>
          </p15:clr>
        </p15:guide>
        <p15:guide id="3" orient="horz" pos="4201">
          <p15:clr>
            <a:srgbClr val="F26B43"/>
          </p15:clr>
        </p15:guide>
        <p15:guide id="4" pos="742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0292819-83CC-4895-8B78-CD572D33C5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81450" y="1810666"/>
            <a:ext cx="9145016" cy="3056527"/>
          </a:xfrm>
        </p:spPr>
        <p:txBody>
          <a:bodyPr/>
          <a:lstStyle/>
          <a:p>
            <a:pPr marL="342900" lvl="0" indent="-342900" algn="just" rtl="0">
              <a:lnSpc>
                <a:spcPct val="115000"/>
              </a:lnSpc>
              <a:buFont typeface="+mj-lt"/>
              <a:buAutoNum type="arabicPeriod"/>
            </a:pPr>
            <a:r>
              <a:rPr lang="sv-fi" sz="1800" b="1" i="0" u="none" baseline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Röda Korset är en effektiv och snabb hjälpkanal</a:t>
            </a:r>
          </a:p>
          <a:p>
            <a:pPr marL="342900" lvl="0" indent="-342900" algn="just" rtl="0">
              <a:lnSpc>
                <a:spcPct val="115000"/>
              </a:lnSpc>
              <a:buFont typeface="+mj-lt"/>
              <a:buAutoNum type="arabicPeriod"/>
            </a:pPr>
            <a:r>
              <a:rPr lang="sv-fi" sz="1800" b="1" i="0" u="none" baseline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Röda Korset använder alla sina resurser på ett mångsidigt och flexibelt sätt i beredskapssituationer</a:t>
            </a:r>
          </a:p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sv-fi" sz="1800" b="1" i="0" u="none" baseline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Röda Korset kan leda beredskapssituationer och upprätthålla en lägesbild</a:t>
            </a:r>
          </a:p>
          <a:p>
            <a:pPr marL="342900" lvl="0" indent="-342900" algn="just" rt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sv-fi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 rtl="0">
              <a:lnSpc>
                <a:spcPct val="115000"/>
              </a:lnSpc>
              <a:spcAft>
                <a:spcPts val="1000"/>
              </a:spcAft>
              <a:buNone/>
            </a:pPr>
            <a:r>
              <a:rPr lang="sv-fi" sz="1800" b="1" i="0" u="none" baseline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Framgången med målen mäts genom en enkät om utgångsnivå, registreringsdata, lägesbild, slutenkät och utbildningsfeedback. 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DC281288-2BA4-45D3-87E3-7DE9880EDD0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35868" y="889255"/>
            <a:ext cx="9720263" cy="544512"/>
          </a:xfrm>
        </p:spPr>
        <p:txBody>
          <a:bodyPr/>
          <a:lstStyle/>
          <a:p>
            <a:pPr rtl="0"/>
            <a:r>
              <a:rPr lang="sv-fi" b="1" i="0" u="none" baseline="0" dirty="0"/>
              <a:t>Mål för Skydd 2022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689197879"/>
      </p:ext>
    </p:extLst>
  </p:cSld>
  <p:clrMapOvr>
    <a:masterClrMapping/>
  </p:clrMapOvr>
  <p:transition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CE7D93-B86B-42C5-A214-610386F37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976" y="914870"/>
            <a:ext cx="10515600" cy="685753"/>
          </a:xfrm>
        </p:spPr>
        <p:txBody>
          <a:bodyPr>
            <a:normAutofit fontScale="90000"/>
          </a:bodyPr>
          <a:lstStyle/>
          <a:p>
            <a:pPr algn="l" rtl="0"/>
            <a:r>
              <a:rPr lang="sv-fi" b="1" i="0" u="none" baseline="0"/>
              <a:t>Röda Korset är en effektiv hjälpkanal</a:t>
            </a:r>
            <a:br>
              <a:rPr lang="sv-fi"/>
            </a:br>
            <a:br>
              <a:rPr lang="sv-fi"/>
            </a:br>
            <a:br>
              <a:rPr lang="sv-fi"/>
            </a:br>
            <a:br>
              <a:rPr lang="sv-fi"/>
            </a:br>
            <a:br>
              <a:rPr lang="sv-fi"/>
            </a:br>
            <a:br>
              <a:rPr lang="sv-fi"/>
            </a:br>
            <a:br>
              <a:rPr lang="sv-fi"/>
            </a:br>
            <a:br>
              <a:rPr lang="sv-fi"/>
            </a:br>
            <a:br>
              <a:rPr lang="sv-fi"/>
            </a:br>
            <a:br>
              <a:rPr lang="sv-fi"/>
            </a:br>
            <a:endParaRPr lang="sv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EDF2336-108B-47CD-9A0C-C1FF4296B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424" y="1600623"/>
            <a:ext cx="10515600" cy="4721998"/>
          </a:xfrm>
        </p:spPr>
        <p:txBody>
          <a:bodyPr>
            <a:normAutofit fontScale="62500" lnSpcReduction="20000"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sv-fi" b="0" i="0" u="none" baseline="0"/>
              <a:t>Deltagandeaktivitet: alla avdelningar deltar i övningen. </a:t>
            </a:r>
          </a:p>
          <a:p>
            <a:pPr marL="866775" lvl="1" indent="-514350" algn="l" rtl="0"/>
            <a:r>
              <a:rPr lang="sv-fi" b="0" i="0" u="none" baseline="0"/>
              <a:t>Avdelningen kan planera sin egen övning, delta i distriktens övning eller göra en praktisk övning eller bordsövning med hjälp av en färdig övningsmodell. </a:t>
            </a:r>
          </a:p>
          <a:p>
            <a:pPr marL="866775" lvl="1" indent="-514350" algn="l" rtl="0"/>
            <a:r>
              <a:rPr lang="sv-fi" b="0" i="0" u="none" baseline="0"/>
              <a:t>Avdelningens frivilliga från olika verksamhetsområden deltar i övningen. 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sv-fi" b="0" i="0" u="none" baseline="0"/>
              <a:t>Utbildningar: Frivilliga från både beredskapsgrupperna och övriga verksamhetsområden får utbildning före Skydd-övningen.</a:t>
            </a:r>
          </a:p>
          <a:p>
            <a:pPr lvl="1" algn="l" rtl="0"/>
            <a:r>
              <a:rPr lang="sv-fi" b="0" i="0" u="none" baseline="0"/>
              <a:t>Distriktet ordnar grundkurser i hjälpberedskap och en utbildning i grundande av tillfällig inkvartering.</a:t>
            </a:r>
          </a:p>
          <a:p>
            <a:pPr lvl="1" algn="l" rtl="0"/>
            <a:r>
              <a:rPr lang="sv-fi" b="0" i="0" u="none" baseline="0"/>
              <a:t>Centralbyrån ordnar en webbinarieserie som är öppen för alla frivilliga, t.ex. om kommunikation, verksamhet i evakueringssituationer och lägesbild.</a:t>
            </a:r>
          </a:p>
          <a:p>
            <a:pPr lvl="1" algn="l" rtl="0"/>
            <a:r>
              <a:rPr lang="sv-fi" b="0" i="0" u="none" baseline="0"/>
              <a:t>Varje avdelning ordnar minst en evakueringsrelaterad utbildning före övningen (t.ex. grundkurs i första omsorgen, kurs i psykiskt stöd, grundkurs i hjälpberedskap).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sv-fi" b="0" i="0" u="none" baseline="0"/>
              <a:t>Samarbete: Myndigheterna bjuds in för att planera, genomföra och följa övningen. Andra organisationer som t.ex. nätverket för frivilliga räddningstjänsten Vapepa deltar i en tredjedel av övningarna.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sv-fi" b="0" i="0" u="none" baseline="0"/>
              <a:t>Beredskapsplanering: Avdelningarna uppdaterar sina beredskapsplaner före övningen.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sv-fi" b="0" i="0" u="none" baseline="0"/>
              <a:t>I en del av övningarna övas också skydd för personer i särskilt utsatt situation.</a:t>
            </a:r>
          </a:p>
          <a:p>
            <a:pPr marL="866775" lvl="1" indent="-514350" algn="l" rtl="0"/>
            <a:r>
              <a:rPr lang="sv-fi" b="0" i="0" u="none" baseline="0"/>
              <a:t>Centralbyrån ordnar utbildning i skydd och anvisningar för att öva detta.</a:t>
            </a:r>
          </a:p>
        </p:txBody>
      </p:sp>
    </p:spTree>
    <p:extLst>
      <p:ext uri="{BB962C8B-B14F-4D97-AF65-F5344CB8AC3E}">
        <p14:creationId xmlns:p14="http://schemas.microsoft.com/office/powerpoint/2010/main" val="117554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45169D-F1C4-4595-9FDD-1CE4A960A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9331"/>
            <a:ext cx="10515600" cy="685753"/>
          </a:xfrm>
        </p:spPr>
        <p:txBody>
          <a:bodyPr>
            <a:normAutofit fontScale="90000"/>
          </a:bodyPr>
          <a:lstStyle/>
          <a:p>
            <a:pPr algn="l" rtl="0"/>
            <a:r>
              <a:rPr lang="sv-fi" sz="4000" b="1" i="0" u="none" baseline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Röda Korset använder alla sina resurser på ett mångsidigt och flexibelt sätt i beredskapssituationer</a:t>
            </a:r>
            <a:br>
              <a:rPr lang="sv-fi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v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4DDD926-234D-41E7-8D1D-5E4A78E20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sv-fi" b="0" i="0" u="none" baseline="0"/>
              <a:t>Många slags hjälpare: I avdelningarnas övningar deltar frivilliga från olika verksamhetsområden, till exempel från verksamheten för att stödja ungdomar eller integration.</a:t>
            </a:r>
          </a:p>
          <a:p>
            <a:pPr marL="866775" lvl="1" indent="-514350" algn="l" rtl="0"/>
            <a:r>
              <a:rPr lang="sv-fi" b="0" i="0" u="none" baseline="0"/>
              <a:t>Till exempel kan personer som inte har svenska eller finska som modersmål delta i övningen.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sv-fi" b="0" i="0" u="none" baseline="0"/>
              <a:t>Nya frivilliga: Till övningen rekryteras nya frivilliga via Oma Röda Korset och sociala medier.</a:t>
            </a:r>
          </a:p>
          <a:p>
            <a:pPr marL="866775" lvl="1" indent="-514350" algn="l" rtl="0"/>
            <a:r>
              <a:rPr lang="sv-fi" b="0" i="0" u="none" baseline="0"/>
              <a:t>Övningarna möjliggör mottagande och utbildning av spontana frivilliga.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sv-fi" b="0" i="0" u="none" baseline="0"/>
              <a:t>Materiell beredskap: Användning av EEC-vagnar övas.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sv-fi" b="0" i="0" u="none" baseline="0"/>
              <a:t>Röda Korsets Kontti, loppmarknad, asylförläggningar och övriga institutioner deltar i övningen. </a:t>
            </a:r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4265855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75966D-1D1B-440F-9775-BEC4E9223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536" y="399331"/>
            <a:ext cx="10515601" cy="1354165"/>
          </a:xfrm>
        </p:spPr>
        <p:txBody>
          <a:bodyPr>
            <a:normAutofit fontScale="90000"/>
          </a:bodyPr>
          <a:lstStyle/>
          <a:p>
            <a:pPr algn="l" rtl="0"/>
            <a:r>
              <a:rPr lang="sv-fi" sz="4000" b="1" i="0" u="none" baseline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Röda Korset har kunnande på olika nivåer i att leda beredskapssituationer och upprätthålla en lägesbild</a:t>
            </a:r>
            <a:br>
              <a:rPr lang="sv-fi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v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2FB2686-BB62-4E6C-81AC-C6B219CBE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l" rtl="0">
              <a:buFont typeface="+mj-lt"/>
              <a:buAutoNum type="arabicPeriod"/>
            </a:pPr>
            <a:r>
              <a:rPr lang="sv-fi" b="0" i="0" u="none" baseline="0"/>
              <a:t>Avdelningarna rapporterar övningarna till lägesbildsystemet och distriktet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sv-fi" b="0" i="0" u="none" baseline="0"/>
              <a:t>Avdelningarna berättar om övningarna i sociala medier</a:t>
            </a:r>
          </a:p>
          <a:p>
            <a:pPr marL="866775" lvl="1" indent="-514350" algn="l" rtl="0"/>
            <a:r>
              <a:rPr lang="sv-fi" b="0" i="0" u="none" baseline="0"/>
              <a:t>Man skickar information om övningarna även till lokala medier</a:t>
            </a:r>
          </a:p>
          <a:p>
            <a:pPr marL="866775" lvl="1" indent="-514350" algn="l" rtl="0"/>
            <a:r>
              <a:rPr lang="sv-fi" b="0" i="0" u="none" baseline="0"/>
              <a:t>Man ordnar utbildningen Kommunikation som en hjälpfärdighet som stöd till kommunikationen</a:t>
            </a:r>
          </a:p>
          <a:p>
            <a:pPr marL="866775" lvl="1" indent="-514350" algn="l" rtl="0"/>
            <a:r>
              <a:rPr lang="sv-fi" b="0" i="0" u="none" baseline="0"/>
              <a:t>Man gör material som stöd till kommunikationen, t.ex. bilder för sociala medier	</a:t>
            </a:r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112500602"/>
      </p:ext>
    </p:extLst>
  </p:cSld>
  <p:clrMapOvr>
    <a:masterClrMapping/>
  </p:clrMapOvr>
</p:sld>
</file>

<file path=ppt/theme/theme1.xml><?xml version="1.0" encoding="utf-8"?>
<a:theme xmlns:a="http://schemas.openxmlformats.org/drawingml/2006/main" name="SPR uus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R uusi" id="{23A873DC-1F27-49E1-8CBE-0D335E85325B}" vid="{A66C0E47-3856-48C7-B972-D70D06C92B03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586A1BFB0D8514EA19DAEE68CBAF545" ma:contentTypeVersion="7" ma:contentTypeDescription="Skapa ett nytt dokument." ma:contentTypeScope="" ma:versionID="1599d6cf84170f9735118bff032e6e3c">
  <xsd:schema xmlns:xsd="http://www.w3.org/2001/XMLSchema" xmlns:xs="http://www.w3.org/2001/XMLSchema" xmlns:p="http://schemas.microsoft.com/office/2006/metadata/properties" xmlns:ns2="00942aac-1c47-4211-a590-fd85b1b7843c" targetNamespace="http://schemas.microsoft.com/office/2006/metadata/properties" ma:root="true" ma:fieldsID="2f1797477b7fff4671624f24f831fbbb" ns2:_="">
    <xsd:import namespace="00942aac-1c47-4211-a590-fd85b1b784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942aac-1c47-4211-a590-fd85b1b784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F55B98-8F4C-4DA2-9AC6-314985F36B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498D4B-0B49-4500-83CD-3D50BFBCBDBB}">
  <ds:schemaRefs>
    <ds:schemaRef ds:uri="http://purl.org/dc/terms/"/>
    <ds:schemaRef ds:uri="http://purl.org/dc/elements/1.1/"/>
    <ds:schemaRef ds:uri="http://www.w3.org/XML/1998/namespace"/>
    <ds:schemaRef ds:uri="http://schemas.microsoft.com/office/2006/metadata/properties"/>
    <ds:schemaRef ds:uri="00942aac-1c47-4211-a590-fd85b1b7843c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1691BFCC-D6C3-4D67-A42B-CB230D2BC6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942aac-1c47-4211-a590-fd85b1b784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Words>459</Words>
  <Application>Microsoft Office PowerPoint</Application>
  <PresentationFormat>Laajakuva</PresentationFormat>
  <Paragraphs>33</Paragraphs>
  <Slides>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0" baseType="lpstr">
      <vt:lpstr>Arial</vt:lpstr>
      <vt:lpstr>Calibri</vt:lpstr>
      <vt:lpstr>Courier New</vt:lpstr>
      <vt:lpstr>Gill Sans MT</vt:lpstr>
      <vt:lpstr>Verdana</vt:lpstr>
      <vt:lpstr>SPR uusi</vt:lpstr>
      <vt:lpstr>PowerPoint-esitys</vt:lpstr>
      <vt:lpstr>Röda Korset är en effektiv hjälpkanal          </vt:lpstr>
      <vt:lpstr>Röda Korset använder alla sina resurser på ett mångsidigt och flexibelt sätt i beredskapssituationer </vt:lpstr>
      <vt:lpstr>Röda Korset har kunnande på olika nivåer i att leda beredskapssituationer och upprätthålla en lägesbild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Kuitunen Maaria</dc:creator>
  <cp:lastModifiedBy>Kuitunen Maaria</cp:lastModifiedBy>
  <cp:revision>21</cp:revision>
  <dcterms:created xsi:type="dcterms:W3CDTF">2022-01-17T14:33:22Z</dcterms:created>
  <dcterms:modified xsi:type="dcterms:W3CDTF">2022-01-27T15:21:32Z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0x0101006586A1BFB0D8514EA19DAEE68CBAF545</vt:lpwstr>
  </property>
</Properties>
</file>